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9" r:id="rId4"/>
    <p:sldId id="265" r:id="rId5"/>
    <p:sldId id="288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6" r:id="rId25"/>
    <p:sldId id="285" r:id="rId26"/>
    <p:sldId id="281" r:id="rId27"/>
    <p:sldId id="284" r:id="rId28"/>
    <p:sldId id="283" r:id="rId29"/>
    <p:sldId id="287" r:id="rId30"/>
    <p:sldId id="282" r:id="rId31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3233"/>
  </p:normalViewPr>
  <p:slideViewPr>
    <p:cSldViewPr snapToGrid="0" snapToObjects="1">
      <p:cViewPr varScale="1">
        <p:scale>
          <a:sx n="91" d="100"/>
          <a:sy n="91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5C93B-9E9F-544C-B2CE-3F63BC06D300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7EFE-484F-4247-89CB-D30EAB0FD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1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170 industries, from advertising to youth work and from environmental engineering to legal</a:t>
            </a:r>
          </a:p>
          <a:p>
            <a:r>
              <a:rPr lang="en-GB" dirty="0" smtClean="0"/>
              <a:t>Apprenticeships are available in 1500 job roles, and increasing all the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FE-484F-4247-89CB-D30EAB0FD2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national companies that run schemes – some here in our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FE-484F-4247-89CB-D30EAB0FD2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1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Grades aren’t usually</a:t>
            </a:r>
            <a:r>
              <a:rPr lang="en-US" baseline="0" dirty="0" smtClean="0"/>
              <a:t> the main reason an employer selects a candidate and they’re more likely to look for personal qualities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FE-484F-4247-89CB-D30EAB0FD2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485775"/>
            <a:ext cx="5353334" cy="664797"/>
          </a:xfrm>
        </p:spPr>
        <p:txBody>
          <a:bodyPr anchor="b">
            <a:spAutoFit/>
          </a:bodyPr>
          <a:lstStyle>
            <a:lvl1pPr algn="l">
              <a:defRPr sz="4800" b="1" i="0">
                <a:solidFill>
                  <a:schemeClr val="accent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8" y="1236203"/>
            <a:ext cx="4855191" cy="664797"/>
          </a:xfrm>
        </p:spPr>
        <p:txBody>
          <a:bodyPr>
            <a:spAutoFit/>
          </a:bodyPr>
          <a:lstStyle>
            <a:lvl1pPr marL="0" indent="0" algn="l">
              <a:buNone/>
              <a:defRPr sz="4800" b="0" i="0" spc="-150">
                <a:solidFill>
                  <a:schemeClr val="accent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986632"/>
            <a:ext cx="1723030" cy="249299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pPr lvl="0"/>
            <a:r>
              <a:rPr lang="en-US" dirty="0" smtClean="0"/>
              <a:t>Version/date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6" y="4321770"/>
            <a:ext cx="2656674" cy="4018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-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" y="0"/>
            <a:ext cx="9129924" cy="51482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2174563"/>
            <a:ext cx="2983873" cy="398775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9" y="2635637"/>
            <a:ext cx="2377204" cy="340309"/>
          </a:xfrm>
        </p:spPr>
        <p:txBody>
          <a:bodyPr>
            <a:noAutofit/>
          </a:bodyPr>
          <a:lstStyle>
            <a:lvl1pPr marL="0" indent="0" algn="l">
              <a:buNone/>
              <a:defRPr sz="2400" b="0" i="0" spc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690778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1070235"/>
            <a:ext cx="8101013" cy="3555739"/>
          </a:xfrm>
        </p:spPr>
        <p:txBody>
          <a:bodyPr numCol="2"/>
          <a:lstStyle>
            <a:lvl1pPr marL="0" indent="0">
              <a:buNone/>
              <a:defRPr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690778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1070235"/>
            <a:ext cx="8101013" cy="3555739"/>
          </a:xfrm>
        </p:spPr>
        <p:txBody>
          <a:bodyPr numCol="3"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762216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835" y="1070235"/>
            <a:ext cx="3906415" cy="3555739"/>
          </a:xfrm>
        </p:spPr>
        <p:txBody>
          <a:bodyPr numCol="1"/>
          <a:lstStyle>
            <a:lvl1pPr marL="171450" indent="-171450">
              <a:buFont typeface="Arial" charset="0"/>
              <a:buChar char="•"/>
              <a:defRPr/>
            </a:lvl1pPr>
            <a:lvl2pPr marL="514350" indent="-171450">
              <a:buFont typeface="Arial" charset="0"/>
              <a:buChar char="•"/>
              <a:defRPr/>
            </a:lvl2pPr>
            <a:lvl3pPr marL="857250" indent="-171450">
              <a:buFont typeface="Arial" charset="0"/>
              <a:buChar char="•"/>
              <a:defRPr/>
            </a:lvl3pPr>
            <a:lvl4pPr marL="1200150" indent="-171450">
              <a:buFont typeface="Arial" charset="0"/>
              <a:buChar char="•"/>
              <a:defRPr/>
            </a:lvl4pPr>
            <a:lvl5pPr marL="1543050" indent="-171450">
              <a:buFont typeface="Arial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3968094" cy="3555739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>
              <a:buNone/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2pPr>
            <a:lvl3pPr marL="685800" indent="0">
              <a:buNone/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3pPr>
            <a:lvl4pPr marL="1028700" indent="0">
              <a:buNone/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4pPr>
            <a:lvl5pPr marL="1371600" indent="0">
              <a:buNone/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690778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4068762" cy="3555739"/>
          </a:xfrm>
        </p:spPr>
        <p:txBody>
          <a:bodyPr>
            <a:normAutofit/>
          </a:bodyPr>
          <a:lstStyle>
            <a:lvl1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1pPr>
            <a:lvl2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2pPr>
            <a:lvl3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3pPr>
            <a:lvl4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4pPr>
            <a:lvl5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762216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2592387" cy="3555739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76600" y="1070235"/>
            <a:ext cx="5327650" cy="3555739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Space for image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762216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2592387" cy="3555739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76600" y="1070235"/>
            <a:ext cx="2590800" cy="3555739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Space for image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48375" y="1070236"/>
            <a:ext cx="2590800" cy="3555739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Space for image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793"/>
            <a:ext cx="4572000" cy="5148263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Space for image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0" y="793"/>
            <a:ext cx="4572000" cy="51482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343525" y="2897276"/>
            <a:ext cx="1770339" cy="166199"/>
          </a:xfrm>
        </p:spPr>
        <p:txBody>
          <a:bodyPr wrap="square" anchor="b">
            <a:sp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smtClean="0"/>
              <a:t>Name surname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3526" y="3122198"/>
            <a:ext cx="1182948" cy="166199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 b="0" i="0" spc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Occupation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43525" y="1409701"/>
            <a:ext cx="3260725" cy="1358666"/>
          </a:xfrm>
        </p:spPr>
        <p:txBody>
          <a:bodyPr>
            <a:noAutofit/>
          </a:bodyPr>
          <a:lstStyle>
            <a:lvl1pPr marL="358775" indent="-358775">
              <a:buSzPct val="160000"/>
              <a:buFontTx/>
              <a:buBlip>
                <a:blip r:embed="rId2"/>
              </a:buBlip>
              <a:tabLst/>
              <a:defRPr sz="1800"/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5148263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Space for image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793"/>
            <a:ext cx="4572000" cy="51482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71525" y="1409701"/>
            <a:ext cx="3260725" cy="1358666"/>
          </a:xfrm>
        </p:spPr>
        <p:txBody>
          <a:bodyPr>
            <a:noAutofit/>
          </a:bodyPr>
          <a:lstStyle>
            <a:lvl1pPr marL="358775" indent="-358775">
              <a:buSzPct val="160000"/>
              <a:buFontTx/>
              <a:buBlip>
                <a:blip r:embed="rId2"/>
              </a:buBlip>
              <a:tabLst/>
              <a:defRPr sz="1800"/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71525" y="2897276"/>
            <a:ext cx="1770339" cy="166199"/>
          </a:xfrm>
        </p:spPr>
        <p:txBody>
          <a:bodyPr wrap="square" anchor="b">
            <a:sp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smtClean="0"/>
              <a:t>Name surname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1526" y="3122198"/>
            <a:ext cx="1182948" cy="166199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 b="0" i="0" spc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Occupation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- chart with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762216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2592387" cy="3555739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3276600" y="1451295"/>
            <a:ext cx="5327650" cy="317468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Space for chart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76600" y="1070236"/>
            <a:ext cx="5327650" cy="166199"/>
          </a:xfrm>
        </p:spPr>
        <p:txBody>
          <a:bodyPr wrap="square">
            <a:spAutoFit/>
          </a:bodyPr>
          <a:lstStyle>
            <a:lvl1pPr marL="0" indent="0">
              <a:buNone/>
              <a:defRPr sz="1200" b="1" i="0" baseline="0">
                <a:latin typeface="Futura Std Book" charset="0"/>
                <a:ea typeface="Futura Std Book" charset="0"/>
                <a:cs typeface="Futura Std Book" charset="0"/>
              </a:defRPr>
            </a:lvl1pPr>
            <a:lvl2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2pPr>
            <a:lvl3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3pPr>
            <a:lvl4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4pPr>
            <a:lvl5pPr>
              <a:defRPr sz="1800" b="1" i="0">
                <a:latin typeface="Futura Std Book" charset="0"/>
                <a:ea typeface="Futura Std Book" charset="0"/>
                <a:cs typeface="Futura Std Book" charset="0"/>
              </a:defRPr>
            </a:lvl5pPr>
          </a:lstStyle>
          <a:p>
            <a:pPr lvl="0"/>
            <a:r>
              <a:rPr lang="en-US" dirty="0" smtClean="0"/>
              <a:t>Bar chart Graphic 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485775"/>
            <a:ext cx="5353334" cy="664797"/>
          </a:xfrm>
        </p:spPr>
        <p:txBody>
          <a:bodyPr anchor="b">
            <a:spAutoFit/>
          </a:bodyPr>
          <a:lstStyle>
            <a:lvl1pPr algn="l">
              <a:defRPr sz="4800" b="1" i="0">
                <a:solidFill>
                  <a:schemeClr val="accent6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8" y="1236203"/>
            <a:ext cx="4855191" cy="664797"/>
          </a:xfrm>
        </p:spPr>
        <p:txBody>
          <a:bodyPr>
            <a:spAutoFit/>
          </a:bodyPr>
          <a:lstStyle>
            <a:lvl1pPr marL="0" indent="0" algn="l">
              <a:buNone/>
              <a:defRPr sz="4800" b="0" i="0" spc="-150">
                <a:solidFill>
                  <a:schemeClr val="accent6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986632"/>
            <a:ext cx="1723030" cy="249299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pPr lvl="0"/>
            <a:r>
              <a:rPr lang="en-US" dirty="0" smtClean="0"/>
              <a:t>Version/date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6" y="4321770"/>
            <a:ext cx="2656674" cy="4018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762216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2592387" cy="3555739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3276600" y="1070236"/>
            <a:ext cx="5327650" cy="3555739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Space for pie chart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762216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5" hasCustomPrompt="1"/>
          </p:nvPr>
        </p:nvSpPr>
        <p:spPr>
          <a:xfrm>
            <a:off x="503238" y="1069975"/>
            <a:ext cx="8101012" cy="3351152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Space for table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66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4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52432061"/>
              </p:ext>
            </p:extLst>
          </p:nvPr>
        </p:nvGraphicFramePr>
        <p:xfrm>
          <a:off x="503238" y="1069975"/>
          <a:ext cx="8101012" cy="33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253"/>
                <a:gridCol w="2025253"/>
                <a:gridCol w="2025253"/>
                <a:gridCol w="2025253"/>
              </a:tblGrid>
              <a:tr h="41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18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18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418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18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418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18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188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60763" y="1210098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Column 1 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95625" y="1210098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Column 2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45271" y="1210098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Column 3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074071" y="1210098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Column 4 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060763" y="4120213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095625" y="4120213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245271" y="4120213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89265" y="4120213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060763" y="1666751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Insert figure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60763" y="2066828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060763" y="2465971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1060763" y="2886885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060763" y="3293092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3095625" y="1666751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Insert figure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3095625" y="2066828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3095625" y="2465971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3095625" y="2886885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095625" y="3293092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5245271" y="1666751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Insert figure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245271" y="2066828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5245271" y="2465971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5245271" y="2886885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5245271" y="3293092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074071" y="1666751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Insert figure</a:t>
            </a:r>
            <a:endParaRPr lang="en-US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074071" y="2066828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7074071" y="2465971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074071" y="2886885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7074071" y="3293092"/>
            <a:ext cx="803104" cy="138499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Insert figure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771678"/>
            <a:ext cx="9144000" cy="376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485775"/>
            <a:ext cx="4762216" cy="332399"/>
          </a:xfrm>
        </p:spPr>
        <p:txBody>
          <a:bodyPr>
            <a:spAutoFit/>
          </a:bodyPr>
          <a:lstStyle>
            <a:lvl1pPr>
              <a:defRPr sz="2400" b="1" i="0"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2209" y="4822921"/>
            <a:ext cx="442700" cy="274097"/>
          </a:xfrm>
        </p:spPr>
        <p:txBody>
          <a:bodyPr/>
          <a:lstStyle>
            <a:lvl1pPr>
              <a:defRPr sz="1400" b="1" i="0">
                <a:solidFill>
                  <a:schemeClr val="bg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fld id="{1D0502D7-7457-3D4D-ACE8-48080F4424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hank you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6" y="4321770"/>
            <a:ext cx="2656674" cy="40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3883850"/>
            <a:ext cx="155802" cy="7161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9253" y="3788684"/>
            <a:ext cx="201869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 err="1" smtClean="0">
                <a:solidFill>
                  <a:schemeClr val="tx2"/>
                </a:solidFill>
                <a:effectLst/>
                <a:latin typeface="Futura" charset="0"/>
              </a:rPr>
              <a:t>info@formthefuture.org.uk</a:t>
            </a:r>
            <a:endParaRPr lang="en-US" sz="1200" dirty="0" smtClean="0">
              <a:solidFill>
                <a:schemeClr val="tx2"/>
              </a:solidFill>
              <a:effectLst/>
              <a:latin typeface="Futura" charset="0"/>
            </a:endParaRPr>
          </a:p>
          <a:p>
            <a:pPr>
              <a:lnSpc>
                <a:spcPts val="1600"/>
              </a:lnSpc>
            </a:pPr>
            <a:r>
              <a:rPr lang="en-US" sz="1200" dirty="0" err="1" smtClean="0">
                <a:solidFill>
                  <a:schemeClr val="tx2"/>
                </a:solidFill>
                <a:effectLst/>
                <a:latin typeface="Futura" charset="0"/>
              </a:rPr>
              <a:t>www.formthefuture.org.uk</a:t>
            </a:r>
            <a:endParaRPr lang="en-US" sz="1200" dirty="0" smtClean="0">
              <a:solidFill>
                <a:schemeClr val="tx2"/>
              </a:solidFill>
              <a:effectLst/>
              <a:latin typeface="Futura" charset="0"/>
            </a:endParaRP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latin typeface="Futura" charset="0"/>
              </a:rPr>
              <a:t>@</a:t>
            </a:r>
            <a:r>
              <a:rPr lang="en-US" sz="1200" dirty="0" err="1" smtClean="0">
                <a:solidFill>
                  <a:schemeClr val="tx2"/>
                </a:solidFill>
                <a:effectLst/>
                <a:latin typeface="Futura" charset="0"/>
              </a:rPr>
              <a:t>form_future</a:t>
            </a:r>
            <a:endParaRPr lang="en-US" sz="1200" dirty="0" smtClean="0">
              <a:solidFill>
                <a:schemeClr val="tx2"/>
              </a:solidFill>
              <a:effectLst/>
              <a:latin typeface="Futura" charset="0"/>
            </a:endParaRP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latin typeface="Futura" charset="0"/>
              </a:rPr>
              <a:t>Form the Future CIC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3238" y="485775"/>
            <a:ext cx="3809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chemeClr val="accent3"/>
                </a:solidFill>
                <a:latin typeface="Futura Std Book" charset="0"/>
                <a:ea typeface="Futura Std Book" charset="0"/>
                <a:cs typeface="Futura Std Book" charset="0"/>
              </a:rPr>
              <a:t>Thank you.</a:t>
            </a:r>
            <a:endParaRPr lang="en-US" sz="4800" b="1" i="0" dirty="0">
              <a:solidFill>
                <a:schemeClr val="accent3"/>
              </a:solidFill>
              <a:latin typeface="Futura Std Book" charset="0"/>
              <a:ea typeface="Futura Std Book" charset="0"/>
              <a:cs typeface="Futura Std Book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B4AD2984-5EA8-A046-811F-D081F2A11FF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CAD-BF06-A04C-8C2C-0B1FB2DA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485775"/>
            <a:ext cx="5353334" cy="664797"/>
          </a:xfrm>
        </p:spPr>
        <p:txBody>
          <a:bodyPr anchor="b">
            <a:spAutoFit/>
          </a:bodyPr>
          <a:lstStyle>
            <a:lvl1pPr algn="l">
              <a:defRPr sz="4800" b="1" i="0">
                <a:solidFill>
                  <a:schemeClr val="tx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8" y="1236203"/>
            <a:ext cx="4855191" cy="664797"/>
          </a:xfrm>
        </p:spPr>
        <p:txBody>
          <a:bodyPr>
            <a:spAutoFit/>
          </a:bodyPr>
          <a:lstStyle>
            <a:lvl1pPr marL="0" indent="0" algn="l">
              <a:buNone/>
              <a:defRPr sz="4800" b="0" i="0" spc="-150"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986632"/>
            <a:ext cx="1723030" cy="249299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pPr lvl="0"/>
            <a:r>
              <a:rPr lang="en-US" dirty="0" smtClean="0"/>
              <a:t>Version/date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6" y="4321770"/>
            <a:ext cx="2656674" cy="4018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485775"/>
            <a:ext cx="5353334" cy="664797"/>
          </a:xfrm>
        </p:spPr>
        <p:txBody>
          <a:bodyPr anchor="b">
            <a:spAutoFit/>
          </a:bodyPr>
          <a:lstStyle>
            <a:lvl1pPr algn="l">
              <a:defRPr sz="4800" b="1" i="0">
                <a:solidFill>
                  <a:schemeClr val="accent3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8" y="1236203"/>
            <a:ext cx="4855191" cy="664797"/>
          </a:xfrm>
        </p:spPr>
        <p:txBody>
          <a:bodyPr>
            <a:spAutoFit/>
          </a:bodyPr>
          <a:lstStyle>
            <a:lvl1pPr marL="0" indent="0" algn="l">
              <a:buNone/>
              <a:defRPr sz="4800" b="0" i="0" spc="-150">
                <a:solidFill>
                  <a:schemeClr val="accent3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986632"/>
            <a:ext cx="1723030" cy="249299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pPr lvl="0"/>
            <a:r>
              <a:rPr lang="en-US" dirty="0" smtClean="0"/>
              <a:t>Version/date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6" y="4321770"/>
            <a:ext cx="2656674" cy="4018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485775"/>
            <a:ext cx="5353334" cy="664797"/>
          </a:xfrm>
        </p:spPr>
        <p:txBody>
          <a:bodyPr anchor="b">
            <a:spAutoFit/>
          </a:bodyPr>
          <a:lstStyle>
            <a:lvl1pPr algn="l">
              <a:defRPr sz="4800" b="1" i="0">
                <a:solidFill>
                  <a:schemeClr val="accent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8" y="1236203"/>
            <a:ext cx="4855191" cy="664797"/>
          </a:xfrm>
        </p:spPr>
        <p:txBody>
          <a:bodyPr>
            <a:spAutoFit/>
          </a:bodyPr>
          <a:lstStyle>
            <a:lvl1pPr marL="0" indent="0" algn="l">
              <a:buNone/>
              <a:defRPr sz="4800" b="0" i="0" spc="-150">
                <a:solidFill>
                  <a:schemeClr val="accent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986632"/>
            <a:ext cx="1723030" cy="249299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pPr lvl="0"/>
            <a:r>
              <a:rPr lang="en-US" dirty="0" smtClean="0"/>
              <a:t>Version/date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6" y="4321770"/>
            <a:ext cx="2656674" cy="4018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485775"/>
            <a:ext cx="5353334" cy="664797"/>
          </a:xfrm>
        </p:spPr>
        <p:txBody>
          <a:bodyPr anchor="b">
            <a:spAutoFit/>
          </a:bodyPr>
          <a:lstStyle>
            <a:lvl1pPr algn="l">
              <a:defRPr sz="4800" b="1" i="0">
                <a:solidFill>
                  <a:schemeClr val="accent4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8" y="1236203"/>
            <a:ext cx="4855191" cy="664797"/>
          </a:xfrm>
        </p:spPr>
        <p:txBody>
          <a:bodyPr>
            <a:spAutoFit/>
          </a:bodyPr>
          <a:lstStyle>
            <a:lvl1pPr marL="0" indent="0" algn="l">
              <a:buNone/>
              <a:defRPr sz="4800" b="0" i="0" spc="-150">
                <a:solidFill>
                  <a:schemeClr val="accent4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986632"/>
            <a:ext cx="1723030" cy="249299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pPr lvl="0"/>
            <a:r>
              <a:rPr lang="en-US" dirty="0" smtClean="0"/>
              <a:t>Version/date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6" y="4321770"/>
            <a:ext cx="2656674" cy="4018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" y="0"/>
            <a:ext cx="9129925" cy="51482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2174563"/>
            <a:ext cx="2983873" cy="398775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9" y="2635637"/>
            <a:ext cx="2377204" cy="340309"/>
          </a:xfrm>
        </p:spPr>
        <p:txBody>
          <a:bodyPr>
            <a:noAutofit/>
          </a:bodyPr>
          <a:lstStyle>
            <a:lvl1pPr marL="0" indent="0" algn="l">
              <a:buNone/>
              <a:defRPr sz="2400" b="0" i="0" spc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-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" y="0"/>
            <a:ext cx="9129925" cy="51482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2174563"/>
            <a:ext cx="2983873" cy="398775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9" y="2635637"/>
            <a:ext cx="2377204" cy="340309"/>
          </a:xfrm>
        </p:spPr>
        <p:txBody>
          <a:bodyPr>
            <a:noAutofit/>
          </a:bodyPr>
          <a:lstStyle>
            <a:lvl1pPr marL="0" indent="0" algn="l">
              <a:buNone/>
              <a:defRPr sz="2400" b="0" i="0" spc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-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" y="0"/>
            <a:ext cx="9129924" cy="51482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2174563"/>
            <a:ext cx="2983873" cy="398775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9" y="2635637"/>
            <a:ext cx="2377204" cy="340309"/>
          </a:xfrm>
        </p:spPr>
        <p:txBody>
          <a:bodyPr>
            <a:noAutofit/>
          </a:bodyPr>
          <a:lstStyle>
            <a:lvl1pPr marL="0" indent="0" algn="l">
              <a:buNone/>
              <a:defRPr sz="2400" b="0" i="0" spc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Space for subtitle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02D7-7457-3D4D-ACE8-48080F44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1" r:id="rId3"/>
    <p:sldLayoutId id="2147483668" r:id="rId4"/>
    <p:sldLayoutId id="2147483677" r:id="rId5"/>
    <p:sldLayoutId id="2147483678" r:id="rId6"/>
    <p:sldLayoutId id="2147483663" r:id="rId7"/>
    <p:sldLayoutId id="2147483664" r:id="rId8"/>
    <p:sldLayoutId id="2147483665" r:id="rId9"/>
    <p:sldLayoutId id="2147483666" r:id="rId10"/>
    <p:sldLayoutId id="2147483662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80" r:id="rId19"/>
    <p:sldLayoutId id="2147483682" r:id="rId20"/>
    <p:sldLayoutId id="2147483683" r:id="rId21"/>
    <p:sldLayoutId id="2147483681" r:id="rId22"/>
    <p:sldLayoutId id="2147483679" r:id="rId23"/>
    <p:sldLayoutId id="2147483684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Futura" charset="0"/>
          <a:ea typeface="Futura" charset="0"/>
          <a:cs typeface="Futur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Futura Std Book" charset="0"/>
          <a:ea typeface="Futura Std Book" charset="0"/>
          <a:cs typeface="Futura Std Book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Futura Std Book" charset="0"/>
          <a:ea typeface="Futura Std Book" charset="0"/>
          <a:cs typeface="Futura Std Book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Futura Std Book" charset="0"/>
          <a:ea typeface="Futura Std Book" charset="0"/>
          <a:cs typeface="Futura Std Book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Futura Std Book" charset="0"/>
          <a:ea typeface="Futura Std Book" charset="0"/>
          <a:cs typeface="Futura Std Boo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Futura Std Book" charset="0"/>
          <a:ea typeface="Futura Std Book" charset="0"/>
          <a:cs typeface="Futura Std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2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1950" userDrawn="1">
          <p15:clr>
            <a:srgbClr val="F26B43"/>
          </p15:clr>
        </p15:guide>
        <p15:guide id="4" pos="2064" userDrawn="1">
          <p15:clr>
            <a:srgbClr val="F26B43"/>
          </p15:clr>
        </p15:guide>
        <p15:guide id="5" pos="3696" userDrawn="1">
          <p15:clr>
            <a:srgbClr val="F26B43"/>
          </p15:clr>
        </p15:guide>
        <p15:guide id="6" pos="3810" userDrawn="1">
          <p15:clr>
            <a:srgbClr val="F26B43"/>
          </p15:clr>
        </p15:guide>
        <p15:guide id="7" pos="5420" userDrawn="1">
          <p15:clr>
            <a:srgbClr val="F26B43"/>
          </p15:clr>
        </p15:guide>
        <p15:guide id="8" orient="horz" pos="306" userDrawn="1">
          <p15:clr>
            <a:srgbClr val="F26B43"/>
          </p15:clr>
        </p15:guide>
        <p15:guide id="9" orient="horz" pos="29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glia.ac.uk/study/degree-apprenticeships/students-and-apprentices/routes-to-nursing" TargetMode="External"/><Relationship Id="rId7" Type="http://schemas.openxmlformats.org/officeDocument/2006/relationships/hyperlink" Target="https://www.anglia.ac.uk/study/degree-apprenticeships/quantity-surveying" TargetMode="External"/><Relationship Id="rId2" Type="http://schemas.openxmlformats.org/officeDocument/2006/relationships/hyperlink" Target="https://www.anglia.ac.uk/study/degree-apprenticeships/digital-and-technology-solutions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anglia.ac.uk/study/degree-apprenticeships/building-surveying" TargetMode="External"/><Relationship Id="rId5" Type="http://schemas.openxmlformats.org/officeDocument/2006/relationships/hyperlink" Target="https://www.anglia.ac.uk/study/degree-apprenticeships/healthcare-science-bsc" TargetMode="External"/><Relationship Id="rId4" Type="http://schemas.openxmlformats.org/officeDocument/2006/relationships/hyperlink" Target="https://www.anglia.ac.uk/study/degree-apprenticeships/chartered-manage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Lato" charset="0"/>
                <a:ea typeface="Lato" charset="0"/>
                <a:cs typeface="Lato" charset="0"/>
              </a:rPr>
              <a:t>Apprenticeships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8" y="1236203"/>
            <a:ext cx="7021824" cy="1329595"/>
          </a:xfrm>
        </p:spPr>
        <p:txBody>
          <a:bodyPr/>
          <a:lstStyle/>
          <a:p>
            <a:r>
              <a:rPr lang="en-US" dirty="0"/>
              <a:t>What you </a:t>
            </a:r>
            <a:r>
              <a:rPr lang="en-US" dirty="0" smtClean="0"/>
              <a:t>need </a:t>
            </a:r>
            <a:r>
              <a:rPr lang="en-US" smtClean="0"/>
              <a:t>to know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18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74976"/>
            <a:ext cx="4690778" cy="553998"/>
          </a:xfrm>
        </p:spPr>
        <p:txBody>
          <a:bodyPr/>
          <a:lstStyle/>
          <a:p>
            <a:r>
              <a:rPr lang="en-US" sz="4000" dirty="0" smtClean="0"/>
              <a:t>Myth 4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7" y="1070236"/>
            <a:ext cx="7651411" cy="3555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If </a:t>
            </a:r>
            <a:r>
              <a:rPr lang="en-US" sz="4000" dirty="0"/>
              <a:t>you do an apprenticeship,</a:t>
            </a:r>
          </a:p>
          <a:p>
            <a:pPr marL="0" indent="0" algn="ctr">
              <a:buNone/>
            </a:pPr>
            <a:r>
              <a:rPr lang="en-US" sz="4000" dirty="0"/>
              <a:t>you can’t then do a degree.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201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74976"/>
            <a:ext cx="4690778" cy="553998"/>
          </a:xfrm>
        </p:spPr>
        <p:txBody>
          <a:bodyPr/>
          <a:lstStyle/>
          <a:p>
            <a:r>
              <a:rPr lang="en-US" sz="4000" dirty="0" smtClean="0"/>
              <a:t>Levels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9803" y="1070236"/>
            <a:ext cx="4441151" cy="35557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45" y="1070236"/>
            <a:ext cx="2266193" cy="613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2379940" y="1070236"/>
            <a:ext cx="2288508" cy="613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586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>
            <a:off x="4668450" y="1070235"/>
            <a:ext cx="2187041" cy="613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6834325" y="1070234"/>
            <a:ext cx="2114537" cy="613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/>
          <p:cNvSpPr/>
          <p:nvPr/>
        </p:nvSpPr>
        <p:spPr>
          <a:xfrm>
            <a:off x="134911" y="1653887"/>
            <a:ext cx="2281134" cy="297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0"/>
          <p:cNvSpPr/>
          <p:nvPr/>
        </p:nvSpPr>
        <p:spPr>
          <a:xfrm>
            <a:off x="2416048" y="1653887"/>
            <a:ext cx="2252400" cy="297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/>
          <p:cNvSpPr/>
          <p:nvPr/>
        </p:nvSpPr>
        <p:spPr>
          <a:xfrm>
            <a:off x="4642641" y="1653887"/>
            <a:ext cx="2191684" cy="297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12"/>
          <p:cNvSpPr/>
          <p:nvPr/>
        </p:nvSpPr>
        <p:spPr>
          <a:xfrm>
            <a:off x="6834325" y="1653887"/>
            <a:ext cx="2114537" cy="297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TextBox 13"/>
          <p:cNvSpPr txBox="1"/>
          <p:nvPr/>
        </p:nvSpPr>
        <p:spPr>
          <a:xfrm>
            <a:off x="180151" y="1203319"/>
            <a:ext cx="149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Level 2</a:t>
            </a:r>
            <a:endParaRPr lang="en-US" sz="24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3552" y="1203319"/>
            <a:ext cx="149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Level 3</a:t>
            </a:r>
            <a:endParaRPr lang="en-US" sz="24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1674" y="1203317"/>
            <a:ext cx="149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Level 4</a:t>
            </a:r>
            <a:endParaRPr lang="en-US" sz="24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245" y="1203317"/>
            <a:ext cx="149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Level 5</a:t>
            </a:r>
            <a:endParaRPr lang="en-US" sz="24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06" y="1957625"/>
            <a:ext cx="2267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Intermediate level</a:t>
            </a:r>
          </a:p>
          <a:p>
            <a:endParaRPr lang="en-US" sz="1800" dirty="0"/>
          </a:p>
          <a:p>
            <a:r>
              <a:rPr lang="en-US" sz="1800" dirty="0" smtClean="0"/>
              <a:t>Equivalent to 5 GCSEs passes at 9-4</a:t>
            </a:r>
          </a:p>
          <a:p>
            <a:endParaRPr lang="en-US" sz="1800" dirty="0" smtClean="0"/>
          </a:p>
          <a:p>
            <a:r>
              <a:rPr lang="en-US" sz="1800" dirty="0" smtClean="0"/>
              <a:t>Often an option if still need to pass </a:t>
            </a:r>
            <a:r>
              <a:rPr lang="en-US" sz="1800" dirty="0" err="1" smtClean="0"/>
              <a:t>Maths</a:t>
            </a:r>
            <a:r>
              <a:rPr lang="en-US" sz="1800" dirty="0" smtClean="0"/>
              <a:t> &amp; English.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566978" y="1994887"/>
            <a:ext cx="1942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Advanced level</a:t>
            </a:r>
          </a:p>
          <a:p>
            <a:endParaRPr lang="en-US" sz="1800" dirty="0"/>
          </a:p>
          <a:p>
            <a:r>
              <a:rPr lang="en-US" sz="1800" dirty="0" smtClean="0"/>
              <a:t>Equivalent to 2 A Levels / Level 3 diploma / IB </a:t>
            </a:r>
          </a:p>
          <a:p>
            <a:endParaRPr lang="en-US" sz="1800" dirty="0" smtClean="0"/>
          </a:p>
          <a:p>
            <a:r>
              <a:rPr lang="en-US" sz="1800" dirty="0" smtClean="0"/>
              <a:t>Progression on from GCSEs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1552" y="1976255"/>
            <a:ext cx="20539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Higher level</a:t>
            </a:r>
          </a:p>
          <a:p>
            <a:endParaRPr lang="en-US" sz="1800" dirty="0"/>
          </a:p>
          <a:p>
            <a:r>
              <a:rPr lang="en-US" sz="1800" dirty="0" smtClean="0"/>
              <a:t>Equivalent to a foundation degree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After completion of A Levels or Level 3 in the same area.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894923" y="1976255"/>
            <a:ext cx="2135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Degree level</a:t>
            </a:r>
          </a:p>
          <a:p>
            <a:endParaRPr lang="en-US" sz="1800" dirty="0"/>
          </a:p>
          <a:p>
            <a:r>
              <a:rPr lang="en-US" sz="1800" dirty="0" smtClean="0"/>
              <a:t>Degree </a:t>
            </a:r>
          </a:p>
          <a:p>
            <a:endParaRPr lang="en-US" sz="1800" dirty="0" smtClean="0"/>
          </a:p>
          <a:p>
            <a:r>
              <a:rPr lang="en-US" sz="1800" dirty="0" smtClean="0"/>
              <a:t>After completion of A Levels or Level 4 in the same area or a degree in a different subject</a:t>
            </a:r>
          </a:p>
          <a:p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970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74976"/>
            <a:ext cx="4690778" cy="553998"/>
          </a:xfrm>
        </p:spPr>
        <p:txBody>
          <a:bodyPr/>
          <a:lstStyle/>
          <a:p>
            <a:r>
              <a:rPr lang="en-US" sz="4000" dirty="0" smtClean="0"/>
              <a:t>Myth 5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7" y="1070236"/>
            <a:ext cx="8128971" cy="3555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If </a:t>
            </a:r>
            <a:r>
              <a:rPr lang="en-US" sz="4000" dirty="0"/>
              <a:t>you want to do an apprenticeship,</a:t>
            </a:r>
          </a:p>
          <a:p>
            <a:pPr marL="0" indent="0" algn="ctr">
              <a:buNone/>
            </a:pPr>
            <a:r>
              <a:rPr lang="en-US" sz="4000" dirty="0"/>
              <a:t>you go to Cambridge Regional College</a:t>
            </a:r>
          </a:p>
        </p:txBody>
      </p:sp>
    </p:spTree>
    <p:extLst>
      <p:ext uri="{BB962C8B-B14F-4D97-AF65-F5344CB8AC3E}">
        <p14:creationId xmlns:p14="http://schemas.microsoft.com/office/powerpoint/2010/main" val="81771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7977"/>
            <a:ext cx="7141746" cy="1107996"/>
          </a:xfrm>
        </p:spPr>
        <p:txBody>
          <a:bodyPr/>
          <a:lstStyle/>
          <a:p>
            <a:r>
              <a:rPr lang="en-US" sz="4000" dirty="0" smtClean="0"/>
              <a:t>Many forms of training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7" y="1070236"/>
            <a:ext cx="7651411" cy="3555739"/>
          </a:xfrm>
        </p:spPr>
        <p:txBody>
          <a:bodyPr>
            <a:normAutofit fontScale="77500" lnSpcReduction="20000"/>
          </a:bodyPr>
          <a:lstStyle/>
          <a:p>
            <a:r>
              <a:rPr lang="en-US" sz="4000" b="0" dirty="0" smtClean="0"/>
              <a:t>You can but there are lots of training </a:t>
            </a:r>
            <a:r>
              <a:rPr lang="en-US" sz="4000" b="0" dirty="0"/>
              <a:t>providers including specialists like 3aaa for digital and IT, CSR for </a:t>
            </a:r>
            <a:r>
              <a:rPr lang="en-US" sz="4000" b="0" dirty="0" smtClean="0"/>
              <a:t>sciences, </a:t>
            </a:r>
            <a:r>
              <a:rPr lang="en-US" sz="4000" b="0" dirty="0"/>
              <a:t>West Suffolk College, College of Animal Welfare, Anglia Ruskin University, </a:t>
            </a:r>
            <a:r>
              <a:rPr lang="en-US" sz="4000" b="0" dirty="0" smtClean="0"/>
              <a:t>etc.</a:t>
            </a:r>
            <a:endParaRPr lang="en-US" sz="4000" b="0" dirty="0"/>
          </a:p>
          <a:p>
            <a:r>
              <a:rPr lang="en-US" sz="4000" b="0" dirty="0"/>
              <a:t>Can be one day a week, two week blocks, or more, </a:t>
            </a:r>
            <a:r>
              <a:rPr lang="en-US" sz="4000" b="0" dirty="0" smtClean="0"/>
              <a:t>sometimes residential</a:t>
            </a:r>
            <a:r>
              <a:rPr lang="en-US" sz="4000" b="0" dirty="0"/>
              <a:t>, or online or simply assessment in the </a:t>
            </a:r>
            <a:r>
              <a:rPr lang="en-US" sz="4000" b="0" dirty="0" smtClean="0"/>
              <a:t>workplace</a:t>
            </a:r>
            <a:r>
              <a:rPr lang="en-US" sz="4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23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7711372" cy="3555739"/>
          </a:xfrm>
        </p:spPr>
        <p:txBody>
          <a:bodyPr/>
          <a:lstStyle/>
          <a:p>
            <a:pPr marL="0" indent="0" algn="ctr">
              <a:buNone/>
            </a:pPr>
            <a:endParaRPr lang="en-US" b="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marL="0" indent="0" algn="ctr">
              <a:buNone/>
            </a:pPr>
            <a:r>
              <a:rPr lang="en-US" sz="4000" b="0" dirty="0" smtClean="0">
                <a:latin typeface="Futura Medium" charset="0"/>
                <a:ea typeface="Futura Medium" charset="0"/>
                <a:cs typeface="Futura Medium" charset="0"/>
              </a:rPr>
              <a:t>Why </a:t>
            </a:r>
            <a:r>
              <a:rPr lang="en-US" sz="4000" b="0" dirty="0">
                <a:latin typeface="Futura Medium" charset="0"/>
                <a:ea typeface="Futura Medium" charset="0"/>
                <a:cs typeface="Futura Medium" charset="0"/>
              </a:rPr>
              <a:t>do this instead of going to </a:t>
            </a:r>
            <a:r>
              <a:rPr lang="en-US" sz="4000" b="0" dirty="0" smtClean="0">
                <a:latin typeface="Futura Medium" charset="0"/>
                <a:ea typeface="Futura Medium" charset="0"/>
                <a:cs typeface="Futura Medium" charset="0"/>
              </a:rPr>
              <a:t>university or straight into employment?</a:t>
            </a:r>
            <a:endParaRPr lang="en-US" sz="4000" b="0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377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7" y="1070236"/>
            <a:ext cx="8128971" cy="3555739"/>
          </a:xfrm>
        </p:spPr>
        <p:txBody>
          <a:bodyPr>
            <a:normAutofit/>
          </a:bodyPr>
          <a:lstStyle/>
          <a:p>
            <a:r>
              <a:rPr lang="en-US" sz="3600" b="0" dirty="0"/>
              <a:t>If you want to earn as well as learn. </a:t>
            </a:r>
          </a:p>
          <a:p>
            <a:r>
              <a:rPr lang="en-US" sz="3600" b="0" dirty="0"/>
              <a:t>If you know what you want to do. </a:t>
            </a:r>
          </a:p>
          <a:p>
            <a:r>
              <a:rPr lang="en-US" sz="3600" b="0" dirty="0"/>
              <a:t>If you learn by doing. </a:t>
            </a:r>
          </a:p>
          <a:p>
            <a:r>
              <a:rPr lang="en-US" sz="3600" b="0" dirty="0"/>
              <a:t>If university doesn’t </a:t>
            </a:r>
            <a:r>
              <a:rPr lang="en-US" sz="3600" b="0" dirty="0" smtClean="0"/>
              <a:t>appeal but you want a qualification.</a:t>
            </a:r>
            <a:endParaRPr lang="en-US" sz="3600" b="0" dirty="0"/>
          </a:p>
          <a:p>
            <a:r>
              <a:rPr lang="en-US" sz="3600" b="0" dirty="0"/>
              <a:t>If you want to gain experience.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00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7156736" cy="3555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0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marL="0" indent="0" algn="ctr">
              <a:buNone/>
            </a:pPr>
            <a:r>
              <a:rPr lang="en-US" sz="4000" b="0" dirty="0" smtClean="0">
                <a:latin typeface="Futura Medium" charset="0"/>
                <a:ea typeface="Futura Medium" charset="0"/>
                <a:cs typeface="Futura Medium" charset="0"/>
              </a:rPr>
              <a:t>How </a:t>
            </a:r>
            <a:r>
              <a:rPr lang="en-US" sz="4000" b="0" dirty="0">
                <a:latin typeface="Futura Medium" charset="0"/>
                <a:ea typeface="Futura Medium" charset="0"/>
                <a:cs typeface="Futura Medium" charset="0"/>
              </a:rPr>
              <a:t>to find roles?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17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1" y="2381"/>
            <a:ext cx="71826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8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2381"/>
            <a:ext cx="69872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7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2381"/>
            <a:ext cx="69379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8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2174563"/>
            <a:ext cx="3409195" cy="131814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merican Typewriter" charset="0"/>
                <a:ea typeface="American Typewriter" charset="0"/>
                <a:cs typeface="American Typewriter" charset="0"/>
              </a:rPr>
              <a:t>Let’s bust some </a:t>
            </a:r>
            <a:r>
              <a:rPr lang="en-US" sz="4400" dirty="0" smtClean="0">
                <a:latin typeface="American Typewriter" charset="0"/>
                <a:ea typeface="American Typewriter" charset="0"/>
                <a:cs typeface="American Typewriter" charset="0"/>
              </a:rPr>
              <a:t>myths!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129531"/>
            <a:ext cx="8469630" cy="50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2381"/>
            <a:ext cx="69471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1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1" y="197645"/>
            <a:ext cx="8291513" cy="4321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atin typeface="Beirut" charset="-78"/>
                <a:ea typeface="Beirut" charset="-78"/>
                <a:cs typeface="Beirut" charset="-78"/>
              </a:rPr>
              <a:t>UCAS Progress has some options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75068"/>
            <a:ext cx="7292714" cy="51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2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1" y="197645"/>
            <a:ext cx="8291513" cy="4321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atin typeface="Beirut" charset="-78"/>
                <a:ea typeface="Beirut" charset="-78"/>
                <a:cs typeface="Beirut" charset="-78"/>
              </a:rPr>
              <a:t>Apply through the employer’s website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878659"/>
            <a:ext cx="5368810" cy="40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83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CAD-BF06-A04C-8C2C-0B1FB2DAE294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4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CAD-BF06-A04C-8C2C-0B1FB2DAE29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195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7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CAD-BF06-A04C-8C2C-0B1FB2DAE294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88927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51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7" y="430376"/>
            <a:ext cx="5657719" cy="443198"/>
          </a:xfrm>
        </p:spPr>
        <p:txBody>
          <a:bodyPr/>
          <a:lstStyle/>
          <a:p>
            <a:r>
              <a:rPr lang="en-US" sz="3200" dirty="0" smtClean="0"/>
              <a:t>Degree Apprenticeships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>
                <a:hlinkClick r:id="rId2"/>
              </a:rPr>
              <a:t>BSc (Hons) Digital and Technology Solutions Degree Apprenticeship</a:t>
            </a:r>
            <a:endParaRPr lang="en-US" sz="4000" dirty="0"/>
          </a:p>
          <a:p>
            <a:r>
              <a:rPr lang="en-US" sz="4000" dirty="0">
                <a:hlinkClick r:id="rId3"/>
              </a:rPr>
              <a:t>Routes to Nursing via Apprenticeships</a:t>
            </a:r>
            <a:endParaRPr lang="en-US" sz="4000" dirty="0"/>
          </a:p>
          <a:p>
            <a:r>
              <a:rPr lang="en-US" sz="4000" dirty="0">
                <a:hlinkClick r:id="rId4"/>
              </a:rPr>
              <a:t>BA (Hons) Chartered Manager Degree Apprenticeship</a:t>
            </a:r>
            <a:endParaRPr lang="en-US" sz="4000" dirty="0"/>
          </a:p>
          <a:p>
            <a:r>
              <a:rPr lang="en-US" sz="4000" dirty="0">
                <a:hlinkClick r:id="rId5"/>
              </a:rPr>
              <a:t>BSc (Hons) Healthcare Science Practitioner Degree Apprenticeship</a:t>
            </a:r>
            <a:endParaRPr lang="en-US" sz="4000" dirty="0"/>
          </a:p>
          <a:p>
            <a:r>
              <a:rPr lang="en-US" sz="4000" dirty="0">
                <a:hlinkClick r:id="rId6"/>
              </a:rPr>
              <a:t>BSc (Hons) </a:t>
            </a:r>
            <a:endParaRPr lang="en-US" sz="4000" dirty="0" smtClean="0">
              <a:hlinkClick r:id="rId6"/>
            </a:endParaRPr>
          </a:p>
          <a:p>
            <a:r>
              <a:rPr lang="en-US" sz="4000" dirty="0" smtClean="0">
                <a:hlinkClick r:id="rId6"/>
              </a:rPr>
              <a:t>Building </a:t>
            </a:r>
            <a:r>
              <a:rPr lang="en-US" sz="4000" dirty="0">
                <a:hlinkClick r:id="rId6"/>
              </a:rPr>
              <a:t>Surveying Chartered Surveyor Degree Apprenticeship</a:t>
            </a:r>
            <a:endParaRPr lang="en-US" sz="4000" dirty="0"/>
          </a:p>
          <a:p>
            <a:r>
              <a:rPr lang="en-US" sz="4000" dirty="0">
                <a:hlinkClick r:id="rId7"/>
              </a:rPr>
              <a:t>BSc (Hons) </a:t>
            </a:r>
            <a:endParaRPr lang="en-US" sz="4000" dirty="0" smtClean="0">
              <a:hlinkClick r:id="rId7"/>
            </a:endParaRPr>
          </a:p>
          <a:p>
            <a:r>
              <a:rPr lang="en-US" sz="4000" dirty="0" smtClean="0">
                <a:hlinkClick r:id="rId7"/>
              </a:rPr>
              <a:t>QuantitySurveying</a:t>
            </a:r>
            <a:r>
              <a:rPr lang="en-US" sz="4000" dirty="0">
                <a:hlinkClick r:id="rId7"/>
              </a:rPr>
              <a:t> Chartered </a:t>
            </a:r>
            <a:r>
              <a:rPr lang="en-US" sz="4000" dirty="0" smtClean="0">
                <a:hlinkClick r:id="rId7"/>
              </a:rPr>
              <a:t>Surveyor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41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7" y="430375"/>
            <a:ext cx="7276657" cy="443198"/>
          </a:xfrm>
        </p:spPr>
        <p:txBody>
          <a:bodyPr/>
          <a:lstStyle/>
          <a:p>
            <a:r>
              <a:rPr lang="en-US" sz="3200" dirty="0" smtClean="0"/>
              <a:t>Coming soon – TBC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/>
              <a:t>Senior </a:t>
            </a:r>
            <a:r>
              <a:rPr lang="en-US" sz="4000" dirty="0" smtClean="0"/>
              <a:t>Leader</a:t>
            </a:r>
          </a:p>
          <a:p>
            <a:r>
              <a:rPr lang="en-US" sz="4000" dirty="0" smtClean="0"/>
              <a:t>Advanced </a:t>
            </a:r>
            <a:r>
              <a:rPr lang="en-US" sz="4000" dirty="0"/>
              <a:t>Clinical Practitioner </a:t>
            </a:r>
            <a:endParaRPr lang="en-US" sz="4000" dirty="0" smtClean="0"/>
          </a:p>
          <a:p>
            <a:r>
              <a:rPr lang="en-US" sz="4000" dirty="0" smtClean="0"/>
              <a:t>Civil </a:t>
            </a:r>
            <a:r>
              <a:rPr lang="en-US" sz="4000" dirty="0"/>
              <a:t>Engineer </a:t>
            </a:r>
            <a:endParaRPr lang="en-US" sz="4000" dirty="0" smtClean="0"/>
          </a:p>
          <a:p>
            <a:r>
              <a:rPr lang="en-US" sz="4000" dirty="0" smtClean="0"/>
              <a:t>B2B Sales</a:t>
            </a:r>
          </a:p>
          <a:p>
            <a:r>
              <a:rPr lang="en-US" sz="4000" dirty="0" smtClean="0"/>
              <a:t>Digital </a:t>
            </a:r>
            <a:r>
              <a:rPr lang="en-US" sz="4000" dirty="0"/>
              <a:t>Marketing </a:t>
            </a:r>
            <a:endParaRPr lang="en-US" sz="4000" dirty="0" smtClean="0"/>
          </a:p>
          <a:p>
            <a:r>
              <a:rPr lang="en-US" sz="4000" dirty="0" smtClean="0"/>
              <a:t>Physician’s </a:t>
            </a:r>
            <a:r>
              <a:rPr lang="en-US" sz="4000" dirty="0"/>
              <a:t>Associate </a:t>
            </a:r>
            <a:endParaRPr lang="en-US" sz="4000" dirty="0" smtClean="0"/>
          </a:p>
          <a:p>
            <a:r>
              <a:rPr lang="en-US" sz="4000" dirty="0" err="1" smtClean="0"/>
              <a:t>Digitech</a:t>
            </a:r>
            <a:r>
              <a:rPr lang="en-US" sz="4000" dirty="0" smtClean="0"/>
              <a:t> </a:t>
            </a:r>
            <a:r>
              <a:rPr lang="en-US" sz="4000" dirty="0"/>
              <a:t>Business Analyst </a:t>
            </a:r>
            <a:endParaRPr lang="en-US" sz="4000" dirty="0" smtClean="0"/>
          </a:p>
          <a:p>
            <a:r>
              <a:rPr lang="en-US" sz="4000" dirty="0" smtClean="0"/>
              <a:t>Construction </a:t>
            </a:r>
          </a:p>
          <a:p>
            <a:r>
              <a:rPr lang="en-US" sz="4000" dirty="0" smtClean="0"/>
              <a:t>Site Management</a:t>
            </a:r>
          </a:p>
          <a:p>
            <a:r>
              <a:rPr lang="en-US" sz="4000" dirty="0" smtClean="0"/>
              <a:t>Clinical </a:t>
            </a:r>
            <a:r>
              <a:rPr lang="en-US" sz="4000" dirty="0"/>
              <a:t>Research </a:t>
            </a:r>
            <a:endParaRPr lang="en-US" sz="4000" dirty="0" smtClean="0"/>
          </a:p>
          <a:p>
            <a:r>
              <a:rPr lang="en-US" sz="4000" dirty="0" smtClean="0"/>
              <a:t>Specialist </a:t>
            </a:r>
          </a:p>
          <a:p>
            <a:r>
              <a:rPr lang="en-US" sz="4000" dirty="0" smtClean="0"/>
              <a:t>Embedded </a:t>
            </a:r>
            <a:r>
              <a:rPr lang="en-US" sz="4000" dirty="0"/>
              <a:t>Electronics </a:t>
            </a:r>
            <a:endParaRPr lang="en-US" sz="4000" dirty="0" smtClean="0"/>
          </a:p>
          <a:p>
            <a:r>
              <a:rPr lang="en-US" sz="4000" dirty="0" smtClean="0"/>
              <a:t>Senior </a:t>
            </a:r>
            <a:r>
              <a:rPr lang="en-US" sz="4000" dirty="0"/>
              <a:t>Leader Health and Social Care </a:t>
            </a:r>
            <a:endParaRPr lang="en-US" sz="4000" dirty="0" smtClean="0"/>
          </a:p>
          <a:p>
            <a:r>
              <a:rPr lang="en-US" sz="4000" dirty="0" smtClean="0"/>
              <a:t>Police Officer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CAD-BF06-A04C-8C2C-0B1FB2DAE2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52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7" y="485775"/>
            <a:ext cx="5957523" cy="332399"/>
          </a:xfrm>
        </p:spPr>
        <p:txBody>
          <a:bodyPr/>
          <a:lstStyle/>
          <a:p>
            <a:r>
              <a:rPr lang="en-US" dirty="0" smtClean="0"/>
              <a:t>How Form the Future </a:t>
            </a:r>
            <a:r>
              <a:rPr lang="en-US" smtClean="0"/>
              <a:t>can help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8340959" cy="3555739"/>
          </a:xfrm>
        </p:spPr>
        <p:txBody>
          <a:bodyPr>
            <a:noAutofit/>
          </a:bodyPr>
          <a:lstStyle/>
          <a:p>
            <a:r>
              <a:rPr lang="en-US" sz="1800" b="1" dirty="0"/>
              <a:t>Baker clause</a:t>
            </a:r>
            <a:r>
              <a:rPr lang="en-US" sz="1800" dirty="0"/>
              <a:t>: </a:t>
            </a:r>
            <a:endParaRPr lang="en-US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introduce </a:t>
            </a:r>
            <a:r>
              <a:rPr lang="en-US" sz="1800" dirty="0"/>
              <a:t>students to providers who can talk about apprenticeships and  technical education</a:t>
            </a:r>
          </a:p>
          <a:p>
            <a:r>
              <a:rPr lang="en-US" sz="1800" b="1" dirty="0" smtClean="0"/>
              <a:t>Gatsby Benchmarks: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curriculum linked </a:t>
            </a:r>
            <a:r>
              <a:rPr lang="en-US" sz="1800" dirty="0"/>
              <a:t>with </a:t>
            </a:r>
            <a:r>
              <a:rPr lang="en-US" sz="1800" dirty="0" smtClean="0"/>
              <a:t>careers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student encounters </a:t>
            </a:r>
            <a:r>
              <a:rPr lang="en-US" sz="1800" dirty="0"/>
              <a:t>with </a:t>
            </a:r>
            <a:r>
              <a:rPr lang="en-US" sz="1800" dirty="0" smtClean="0"/>
              <a:t>employers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personal </a:t>
            </a:r>
            <a:r>
              <a:rPr lang="en-US" sz="1800" dirty="0"/>
              <a:t>guidance </a:t>
            </a:r>
            <a:endParaRPr lang="en-US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learning </a:t>
            </a:r>
            <a:r>
              <a:rPr lang="en-US" sz="1800" dirty="0"/>
              <a:t>from career and </a:t>
            </a:r>
            <a:r>
              <a:rPr lang="en-US" sz="1800" dirty="0" err="1"/>
              <a:t>labour</a:t>
            </a:r>
            <a:r>
              <a:rPr lang="en-US" sz="1800" dirty="0"/>
              <a:t> market information. </a:t>
            </a:r>
            <a:endParaRPr lang="en-US" sz="1800" dirty="0" smtClean="0"/>
          </a:p>
          <a:p>
            <a:r>
              <a:rPr lang="en-US" sz="1800" b="1" dirty="0" smtClean="0"/>
              <a:t>Staff training</a:t>
            </a:r>
          </a:p>
          <a:p>
            <a:r>
              <a:rPr lang="en-US" sz="1800" b="1" dirty="0" smtClean="0"/>
              <a:t>Parent talks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9673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374976"/>
            <a:ext cx="4690778" cy="553998"/>
          </a:xfrm>
        </p:spPr>
        <p:txBody>
          <a:bodyPr/>
          <a:lstStyle/>
          <a:p>
            <a:r>
              <a:rPr lang="en-US" sz="4000" dirty="0">
                <a:latin typeface="Futura" charset="0"/>
              </a:rPr>
              <a:t>Myth 1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03237" y="1070236"/>
            <a:ext cx="8128971" cy="3555739"/>
          </a:xfrm>
        </p:spPr>
        <p:txBody>
          <a:bodyPr>
            <a:noAutofit/>
          </a:bodyPr>
          <a:lstStyle/>
          <a:p>
            <a:pPr algn="ctr"/>
            <a:endParaRPr lang="en-US" sz="4800" dirty="0" smtClean="0">
              <a:latin typeface="Futura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Futura" charset="0"/>
              </a:rPr>
              <a:t>Apprenticeships </a:t>
            </a:r>
            <a:r>
              <a:rPr lang="en-US" sz="4800" dirty="0">
                <a:latin typeface="Futura" charset="0"/>
              </a:rPr>
              <a:t>are for people doing plumbing and hairdressing</a:t>
            </a:r>
          </a:p>
        </p:txBody>
      </p:sp>
    </p:spTree>
    <p:extLst>
      <p:ext uri="{BB962C8B-B14F-4D97-AF65-F5344CB8AC3E}">
        <p14:creationId xmlns:p14="http://schemas.microsoft.com/office/powerpoint/2010/main" val="6948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578" y="1744718"/>
            <a:ext cx="625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Anne Bailey</a:t>
            </a:r>
          </a:p>
          <a:p>
            <a:r>
              <a:rPr lang="en-GB" sz="2800" b="1" dirty="0" smtClean="0"/>
              <a:t>T 01223 781 296</a:t>
            </a:r>
          </a:p>
          <a:p>
            <a:r>
              <a:rPr lang="en-GB" sz="2800" b="1" dirty="0" smtClean="0"/>
              <a:t>abailey@formthefuture.org.uk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191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3238" y="818174"/>
            <a:ext cx="7921234" cy="3807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Digital Marketer </a:t>
            </a:r>
            <a:r>
              <a:rPr lang="en-US" sz="3200" dirty="0">
                <a:solidFill>
                  <a:srgbClr val="7030A0"/>
                </a:solidFill>
              </a:rPr>
              <a:t>Fitness Instructor </a:t>
            </a:r>
            <a:r>
              <a:rPr lang="en-US" sz="3200" dirty="0">
                <a:solidFill>
                  <a:srgbClr val="FF0000"/>
                </a:solidFill>
              </a:rPr>
              <a:t>Engineer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Business Executive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Receptionist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2060"/>
                </a:solidFill>
              </a:rPr>
              <a:t>Procurement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Animal Stylist </a:t>
            </a:r>
            <a:r>
              <a:rPr lang="en-US" sz="3200" dirty="0">
                <a:solidFill>
                  <a:srgbClr val="00B0F0"/>
                </a:solidFill>
              </a:rPr>
              <a:t>Lawyer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Groom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Print Process Technician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Production Engineer </a:t>
            </a:r>
            <a:r>
              <a:rPr lang="en-US" sz="3200" dirty="0">
                <a:solidFill>
                  <a:srgbClr val="7030A0"/>
                </a:solidFill>
              </a:rPr>
              <a:t>Laboratory Scientist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Sheet Metal Engineer </a:t>
            </a:r>
            <a:r>
              <a:rPr lang="en-US" sz="3200" dirty="0">
                <a:solidFill>
                  <a:srgbClr val="FF0000"/>
                </a:solidFill>
              </a:rPr>
              <a:t>Dental Nurse </a:t>
            </a:r>
            <a:r>
              <a:rPr lang="en-US" sz="3200" dirty="0">
                <a:solidFill>
                  <a:srgbClr val="00B050"/>
                </a:solidFill>
              </a:rPr>
              <a:t>Infrastructure Technician </a:t>
            </a:r>
            <a:r>
              <a:rPr lang="en-US" sz="3200" dirty="0">
                <a:solidFill>
                  <a:srgbClr val="002060"/>
                </a:solidFill>
              </a:rPr>
              <a:t>IT Technician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Aircraft Engineer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Software Developer </a:t>
            </a:r>
            <a:r>
              <a:rPr lang="en-US" sz="3200" dirty="0">
                <a:solidFill>
                  <a:srgbClr val="7030A0"/>
                </a:solidFill>
              </a:rPr>
              <a:t>Website Designer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3990" b="3826"/>
          <a:stretch/>
        </p:blipFill>
        <p:spPr>
          <a:xfrm>
            <a:off x="359764" y="0"/>
            <a:ext cx="8272445" cy="47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4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374976"/>
            <a:ext cx="4690778" cy="553998"/>
          </a:xfrm>
        </p:spPr>
        <p:txBody>
          <a:bodyPr/>
          <a:lstStyle/>
          <a:p>
            <a:r>
              <a:rPr lang="en-US" sz="4000" dirty="0"/>
              <a:t>Myth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7906244" cy="3555739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800" dirty="0"/>
              <a:t>Apprenticeships are for </a:t>
            </a:r>
            <a:r>
              <a:rPr lang="en-US" sz="4800" dirty="0" smtClean="0"/>
              <a:t>students who </a:t>
            </a:r>
            <a:r>
              <a:rPr lang="en-US" sz="4800" dirty="0"/>
              <a:t>get </a:t>
            </a:r>
            <a:r>
              <a:rPr lang="en-US" sz="4800" dirty="0" smtClean="0"/>
              <a:t>poor grades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788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7" y="264176"/>
            <a:ext cx="8128972" cy="775597"/>
          </a:xfrm>
        </p:spPr>
        <p:txBody>
          <a:bodyPr/>
          <a:lstStyle/>
          <a:p>
            <a:r>
              <a:rPr lang="en-US" sz="2800" dirty="0"/>
              <a:t>Personal qualities &amp; qualifications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7" y="1070236"/>
            <a:ext cx="7966205" cy="3555739"/>
          </a:xfrm>
        </p:spPr>
        <p:txBody>
          <a:bodyPr>
            <a:normAutofit/>
          </a:bodyPr>
          <a:lstStyle/>
          <a:p>
            <a:r>
              <a:rPr lang="en-US" sz="2800" b="0" dirty="0"/>
              <a:t>Problem solver: happy to ask for help but equally someone who can think and work things out themselves</a:t>
            </a:r>
          </a:p>
          <a:p>
            <a:r>
              <a:rPr lang="en-US" sz="2800" b="0" dirty="0"/>
              <a:t>Good interpersonal skills: to work with clients or colleagues</a:t>
            </a:r>
          </a:p>
          <a:p>
            <a:r>
              <a:rPr lang="en-US" sz="2800" b="0" dirty="0"/>
              <a:t>Usually need 5 or more GCSEs A*-C or 4-9 including English and </a:t>
            </a:r>
            <a:r>
              <a:rPr lang="en-US" sz="2800" b="0" dirty="0" err="1"/>
              <a:t>maths</a:t>
            </a:r>
            <a:r>
              <a:rPr lang="en-US" sz="2800" b="0" dirty="0"/>
              <a:t> – sometimes higher</a:t>
            </a:r>
          </a:p>
          <a:p>
            <a:r>
              <a:rPr lang="en-US" sz="2800" b="0" dirty="0"/>
              <a:t>Some require A levels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74976"/>
            <a:ext cx="4690778" cy="553998"/>
          </a:xfrm>
        </p:spPr>
        <p:txBody>
          <a:bodyPr/>
          <a:lstStyle/>
          <a:p>
            <a:r>
              <a:rPr lang="en-US" sz="4000" dirty="0" smtClean="0"/>
              <a:t>Myth 3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8" y="1070236"/>
            <a:ext cx="7771332" cy="3555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Apprentices </a:t>
            </a:r>
            <a:r>
              <a:rPr lang="en-US" sz="4800" dirty="0"/>
              <a:t>don’t get paid.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752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7977"/>
            <a:ext cx="6647070" cy="1107996"/>
          </a:xfrm>
        </p:spPr>
        <p:txBody>
          <a:bodyPr/>
          <a:lstStyle/>
          <a:p>
            <a:r>
              <a:rPr lang="en-US" sz="4000" smtClean="0"/>
              <a:t>They do – and it varies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02D7-7457-3D4D-ACE8-48080F4424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7" y="1070236"/>
            <a:ext cx="8325969" cy="3555739"/>
          </a:xfrm>
        </p:spPr>
        <p:txBody>
          <a:bodyPr>
            <a:noAutofit/>
          </a:bodyPr>
          <a:lstStyle/>
          <a:p>
            <a:r>
              <a:rPr lang="en-US" sz="2800" dirty="0"/>
              <a:t>£3.50 an hour, but often more. Including time for training and holiday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At Cambridge University Press </a:t>
            </a:r>
            <a:r>
              <a:rPr lang="en-US" sz="2800" b="0" dirty="0" smtClean="0"/>
              <a:t>starting </a:t>
            </a:r>
            <a:r>
              <a:rPr lang="en-US" sz="2800" b="0" dirty="0"/>
              <a:t>salary for </a:t>
            </a:r>
            <a:r>
              <a:rPr lang="en-US" sz="2800" b="0" dirty="0" smtClean="0"/>
              <a:t>entry </a:t>
            </a:r>
            <a:r>
              <a:rPr lang="en-US" sz="2800" b="0" dirty="0"/>
              <a:t>level apprenticeship is c.£14,300. This rises mid-way </a:t>
            </a:r>
            <a:r>
              <a:rPr lang="en-US" sz="2800" b="0" dirty="0" smtClean="0"/>
              <a:t>through based </a:t>
            </a:r>
            <a:r>
              <a:rPr lang="en-US" sz="2800" b="0" dirty="0"/>
              <a:t>on performance, and again on completion of the apprenticeship, to c.£</a:t>
            </a:r>
            <a:r>
              <a:rPr lang="en-US" sz="2800" b="0" dirty="0" smtClean="0"/>
              <a:t>18,900</a:t>
            </a:r>
          </a:p>
          <a:p>
            <a:r>
              <a:rPr lang="en-US" sz="2800" b="0" dirty="0" smtClean="0"/>
              <a:t>Degree apprenticeships can be between £15,000 and £25,000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534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TF COLOURS 1">
      <a:dk1>
        <a:srgbClr val="001F5F"/>
      </a:dk1>
      <a:lt1>
        <a:srgbClr val="71D0EB"/>
      </a:lt1>
      <a:dk2>
        <a:srgbClr val="000000"/>
      </a:dk2>
      <a:lt2>
        <a:srgbClr val="FFFFFF"/>
      </a:lt2>
      <a:accent1>
        <a:srgbClr val="9BE7C4"/>
      </a:accent1>
      <a:accent2>
        <a:srgbClr val="BB80D1"/>
      </a:accent2>
      <a:accent3>
        <a:srgbClr val="F6F0A2"/>
      </a:accent3>
      <a:accent4>
        <a:srgbClr val="F5B2F9"/>
      </a:accent4>
      <a:accent5>
        <a:srgbClr val="71D0EB"/>
      </a:accent5>
      <a:accent6>
        <a:srgbClr val="FFAD93"/>
      </a:accent6>
      <a:hlink>
        <a:srgbClr val="00A3DA"/>
      </a:hlink>
      <a:folHlink>
        <a:srgbClr val="00A3D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676</Words>
  <Application>Microsoft Office PowerPoint</Application>
  <PresentationFormat>Custom</PresentationFormat>
  <Paragraphs>138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Abadi MT Condensed Extra Bold</vt:lpstr>
      <vt:lpstr>American Typewriter</vt:lpstr>
      <vt:lpstr>Arial</vt:lpstr>
      <vt:lpstr>Beirut</vt:lpstr>
      <vt:lpstr>Calibri</vt:lpstr>
      <vt:lpstr>Futura</vt:lpstr>
      <vt:lpstr>Futura Medium</vt:lpstr>
      <vt:lpstr>Futura Std Book</vt:lpstr>
      <vt:lpstr>Lato</vt:lpstr>
      <vt:lpstr>Office Theme</vt:lpstr>
      <vt:lpstr>Apprenticeships</vt:lpstr>
      <vt:lpstr>Let’s bust some myths!</vt:lpstr>
      <vt:lpstr>Myth 1</vt:lpstr>
      <vt:lpstr>PowerPoint Presentation</vt:lpstr>
      <vt:lpstr>PowerPoint Presentation</vt:lpstr>
      <vt:lpstr>Myth 2</vt:lpstr>
      <vt:lpstr>Personal qualities &amp; qualifications</vt:lpstr>
      <vt:lpstr>Myth 3</vt:lpstr>
      <vt:lpstr>They do – and it varies</vt:lpstr>
      <vt:lpstr>Myth 4</vt:lpstr>
      <vt:lpstr>Levels</vt:lpstr>
      <vt:lpstr>Myth 5</vt:lpstr>
      <vt:lpstr>Many forms of training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Degree Apprenticeships</vt:lpstr>
      <vt:lpstr>Coming soon – TBC</vt:lpstr>
      <vt:lpstr>How Form the Future can help you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Tripp</dc:creator>
  <cp:lastModifiedBy>Visitor</cp:lastModifiedBy>
  <cp:revision>39</cp:revision>
  <dcterms:created xsi:type="dcterms:W3CDTF">2017-10-24T10:22:30Z</dcterms:created>
  <dcterms:modified xsi:type="dcterms:W3CDTF">2018-09-13T09:26:09Z</dcterms:modified>
</cp:coreProperties>
</file>